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15"/>
  </p:notesMasterIdLst>
  <p:handoutMasterIdLst>
    <p:handoutMasterId r:id="rId16"/>
  </p:handoutMasterIdLst>
  <p:sldIdLst>
    <p:sldId id="561" r:id="rId9"/>
    <p:sldId id="600" r:id="rId10"/>
    <p:sldId id="599" r:id="rId11"/>
    <p:sldId id="603" r:id="rId12"/>
    <p:sldId id="601" r:id="rId13"/>
    <p:sldId id="602" r:id="rId1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>
        <p:scale>
          <a:sx n="100" d="100"/>
          <a:sy n="100" d="100"/>
        </p:scale>
        <p:origin x="2064" y="396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delSld">
      <pc:chgData name="Lin, Xinming" userId="804290e4-0149-42f3-9128-8104b00a49c9" providerId="ADAL" clId="{E05F6231-9006-49BF-826F-515EF227CCF1}" dt="2023-11-28T17:20:26.542" v="1" actId="2696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50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73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94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8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11/26/2023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November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dirty="0" err="1">
                <a:solidFill>
                  <a:prstClr val="black"/>
                </a:solidFill>
              </a:rPr>
              <a:t>Shrb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E3FB4AE-38D7-ED38-FFBD-630DA8B5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2057401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3F2F913-3D96-7657-3B29-5A67FC608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8" y="1025545"/>
            <a:ext cx="2057401" cy="274320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01E1911-FF26-810E-98DD-30C9B7C2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35" y="1025545"/>
            <a:ext cx="2057401" cy="274320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9937703-374B-C4F0-7C41-66C900758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63" y="1025545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1E0D0B5-938F-F1EA-8C13-748710B29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6" y="3904381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9F9AFDE-1037-8900-C5EE-1237D7EA1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99" y="3904379"/>
            <a:ext cx="2057401" cy="27432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7E8BB29E-D4AE-52B9-F6EF-1453C9B34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00" y="3909314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A8837719-CE16-E9D3-2AC3-3E4E4EEA2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529" y="3904379"/>
            <a:ext cx="2057401" cy="2743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2B8F34-7413-8F07-4677-B6209334A6CF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1BDF47B1-8D87-20C4-71AC-8F029DD567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1601" y="1023684"/>
            <a:ext cx="2057401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0A1BAF4-D91A-214E-E386-9A872091F1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976" y="3899444"/>
            <a:ext cx="20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071410-AC67-181C-0548-A06780AC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40074"/>
            <a:ext cx="2057401" cy="27432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ACBCE09-C75D-185A-BEFD-781E941B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2" y="940073"/>
            <a:ext cx="2057401" cy="27432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85C0ED76-057B-9FC0-6BC3-425FB62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65" y="927356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2131E57-2F5A-6DF8-A014-AB69AA317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81" y="3809709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FD175DD-653F-D14B-B72C-BF7FABD31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9" y="3765021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F5A9A5E-ED4B-0CDD-CF4D-140FC3C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979" y="939193"/>
            <a:ext cx="2057401" cy="274320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2B9B9D9-7FAA-16B5-38CC-0B49BC94B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499" y="3901629"/>
            <a:ext cx="2057401" cy="274320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8CDEDC-EE87-0264-C4DD-11E18C62D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3217" y="945886"/>
            <a:ext cx="2057401" cy="2743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5F967E-F73F-B5E3-C9FF-5ABB005E0B60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6E27C6-90B5-0E76-A0E8-B2234D96D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80" y="3795712"/>
            <a:ext cx="2057401" cy="274320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D72F8BFF-F3EC-F9D2-771C-333B232C66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880" y="3859487"/>
            <a:ext cx="2057401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5B736-FF40-C211-B1AC-365275CBAB56}"/>
              </a:ext>
            </a:extLst>
          </p:cNvPr>
          <p:cNvSpPr txBox="1"/>
          <p:nvPr/>
        </p:nvSpPr>
        <p:spPr>
          <a:xfrm>
            <a:off x="6175801" y="3769822"/>
            <a:ext cx="360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%Ag(</a:t>
            </a:r>
            <a:r>
              <a:rPr lang="en-US" sz="1200" dirty="0" err="1">
                <a:solidFill>
                  <a:srgbClr val="FF0000"/>
                </a:solidFill>
              </a:rPr>
              <a:t>PctAg</a:t>
            </a:r>
            <a:r>
              <a:rPr lang="en-US" sz="1200" dirty="0">
                <a:solidFill>
                  <a:srgbClr val="FF0000"/>
                </a:solidFill>
              </a:rPr>
              <a:t>) = %Crop + %Pasture/Hay;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2410-5974-936A-4773-9176A0D8033F}"/>
              </a:ext>
            </a:extLst>
          </p:cNvPr>
          <p:cNvSpPr txBox="1"/>
          <p:nvPr/>
        </p:nvSpPr>
        <p:spPr>
          <a:xfrm>
            <a:off x="1895911" y="3722604"/>
            <a:ext cx="5150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#%Forest(PctFst) = %Coniferous+%Evergreen + %Mix</a:t>
            </a:r>
          </a:p>
        </p:txBody>
      </p:sp>
    </p:spTree>
    <p:extLst>
      <p:ext uri="{BB962C8B-B14F-4D97-AF65-F5344CB8AC3E}">
        <p14:creationId xmlns:p14="http://schemas.microsoft.com/office/powerpoint/2010/main" val="15382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19596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all variables(inputs and target variable)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03148"/>
            <a:ext cx="447675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1D863D-3664-FA52-FFB1-288C96972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91" y="3574006"/>
            <a:ext cx="4105275" cy="2238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blipFill>
                <a:blip r:embed="rId6"/>
                <a:stretch>
                  <a:fillRect l="-3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BC801EE-7A72-111D-BFD7-D43B2A91E7A0}"/>
              </a:ext>
            </a:extLst>
          </p:cNvPr>
          <p:cNvGrpSpPr/>
          <p:nvPr/>
        </p:nvGrpSpPr>
        <p:grpSpPr>
          <a:xfrm>
            <a:off x="5089726" y="3391218"/>
            <a:ext cx="2705319" cy="2741464"/>
            <a:chOff x="5104966" y="3258294"/>
            <a:chExt cx="2824596" cy="28914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ADF1243-BF8D-E774-56EF-CBFA26363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702"/>
            <a:stretch/>
          </p:blipFill>
          <p:spPr>
            <a:xfrm>
              <a:off x="5176837" y="3258294"/>
              <a:ext cx="2752725" cy="289149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F962924-2AF9-5ADE-452D-63653ED81B47}"/>
                </a:ext>
              </a:extLst>
            </p:cNvPr>
            <p:cNvSpPr/>
            <p:nvPr/>
          </p:nvSpPr>
          <p:spPr>
            <a:xfrm>
              <a:off x="5104967" y="3776368"/>
              <a:ext cx="1208745" cy="19162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4A72E1-8D0F-1D51-454B-4C5B7FAFE22D}"/>
                </a:ext>
              </a:extLst>
            </p:cNvPr>
            <p:cNvSpPr/>
            <p:nvPr/>
          </p:nvSpPr>
          <p:spPr>
            <a:xfrm>
              <a:off x="5104967" y="5070720"/>
              <a:ext cx="1208745" cy="19162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44D811-58F4-113D-AFC6-BD7B068ADEDE}"/>
                </a:ext>
              </a:extLst>
            </p:cNvPr>
            <p:cNvSpPr/>
            <p:nvPr/>
          </p:nvSpPr>
          <p:spPr>
            <a:xfrm>
              <a:off x="5104967" y="4717179"/>
              <a:ext cx="1208745" cy="14697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01DB587-52F5-BEB5-AE01-BB5720B881F3}"/>
                </a:ext>
              </a:extLst>
            </p:cNvPr>
            <p:cNvSpPr/>
            <p:nvPr/>
          </p:nvSpPr>
          <p:spPr>
            <a:xfrm>
              <a:off x="5119990" y="5391887"/>
              <a:ext cx="1208745" cy="19162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A0F234-DB0B-7E02-E7C6-F6FFB5B28D45}"/>
                </a:ext>
              </a:extLst>
            </p:cNvPr>
            <p:cNvSpPr/>
            <p:nvPr/>
          </p:nvSpPr>
          <p:spPr>
            <a:xfrm>
              <a:off x="5104966" y="5587372"/>
              <a:ext cx="1362945" cy="20270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95258C-A478-182C-1832-679A71ED1618}"/>
                </a:ext>
              </a:extLst>
            </p:cNvPr>
            <p:cNvSpPr/>
            <p:nvPr/>
          </p:nvSpPr>
          <p:spPr>
            <a:xfrm>
              <a:off x="5104967" y="5972598"/>
              <a:ext cx="1208745" cy="17718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/>
              <p:nvPr/>
            </p:nvSpPr>
            <p:spPr>
              <a:xfrm>
                <a:off x="5464854" y="2963433"/>
                <a:ext cx="1168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0.53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854" y="2963433"/>
                <a:ext cx="1168910" cy="369332"/>
              </a:xfrm>
              <a:prstGeom prst="rect">
                <a:avLst/>
              </a:prstGeom>
              <a:blipFill>
                <a:blip r:embed="rId8"/>
                <a:stretch>
                  <a:fillRect l="-41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52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MLR forward/backward selection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62275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all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both forward/backward selection: log(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)~ log(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GPP_Square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totdasqkm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Chlorophyll_A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log(Slope)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2BE3E8-8FC7-28BB-6F36-8CDC0BC6BE70}"/>
              </a:ext>
            </a:extLst>
          </p:cNvPr>
          <p:cNvGrpSpPr/>
          <p:nvPr/>
        </p:nvGrpSpPr>
        <p:grpSpPr>
          <a:xfrm>
            <a:off x="1629143" y="2446783"/>
            <a:ext cx="5184554" cy="3162656"/>
            <a:chOff x="1629143" y="2446783"/>
            <a:chExt cx="5184554" cy="31626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415583-7E37-4CED-1E66-94034CF2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813" y="2446783"/>
              <a:ext cx="5157884" cy="316265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40398E-CB6C-F6D5-907D-6FE2D27B5191}"/>
                </a:ext>
              </a:extLst>
            </p:cNvPr>
            <p:cNvSpPr/>
            <p:nvPr/>
          </p:nvSpPr>
          <p:spPr>
            <a:xfrm>
              <a:off x="1629143" y="5236059"/>
              <a:ext cx="4681056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95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Robust regression (M-estimation)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970512"/>
            <a:ext cx="8990710" cy="3801810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all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M-estimation: a general method of robust regression, can be regarded as a generalization of maximum-likelihood estimation.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28BB59-955B-0F83-FA0E-D24EBF9D27B5}"/>
              </a:ext>
            </a:extLst>
          </p:cNvPr>
          <p:cNvGrpSpPr/>
          <p:nvPr/>
        </p:nvGrpSpPr>
        <p:grpSpPr>
          <a:xfrm>
            <a:off x="443017" y="2395066"/>
            <a:ext cx="7624202" cy="1721922"/>
            <a:chOff x="457200" y="2981197"/>
            <a:chExt cx="7624202" cy="17219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47B860-83AB-4EA5-70D7-AAE8363F79CA}"/>
                </a:ext>
              </a:extLst>
            </p:cNvPr>
            <p:cNvGrpSpPr/>
            <p:nvPr/>
          </p:nvGrpSpPr>
          <p:grpSpPr>
            <a:xfrm>
              <a:off x="457200" y="2981197"/>
              <a:ext cx="7624202" cy="1721922"/>
              <a:chOff x="357748" y="2378147"/>
              <a:chExt cx="7624202" cy="172192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F9F498C-D1B1-D84E-9D70-C1DD3401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2378147"/>
                <a:ext cx="7524750" cy="15144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59E84A-DCAD-D7C9-A975-57FD212C0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651" y="3804794"/>
                <a:ext cx="1943100" cy="295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42F9FE-3868-1225-92CC-390822EEADD5}"/>
                  </a:ext>
                </a:extLst>
              </p:cNvPr>
              <p:cNvSpPr txBox="1"/>
              <p:nvPr/>
            </p:nvSpPr>
            <p:spPr>
              <a:xfrm>
                <a:off x="357748" y="3761515"/>
                <a:ext cx="9360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Residual: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B4F6E7-DF06-7735-B817-D39294674CEB}"/>
                </a:ext>
              </a:extLst>
            </p:cNvPr>
            <p:cNvSpPr/>
            <p:nvPr/>
          </p:nvSpPr>
          <p:spPr>
            <a:xfrm>
              <a:off x="582519" y="3482615"/>
              <a:ext cx="685451" cy="25113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79C46B45-8EF5-D8D2-9D5B-4C56154B2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91"/>
          <a:stretch/>
        </p:blipFill>
        <p:spPr>
          <a:xfrm>
            <a:off x="190949" y="4079511"/>
            <a:ext cx="3497048" cy="2103120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56C3E7C-E503-D962-AD39-7AB03366F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3"/>
          <a:stretch/>
        </p:blipFill>
        <p:spPr>
          <a:xfrm>
            <a:off x="4370070" y="3909541"/>
            <a:ext cx="3466773" cy="2103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/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𝒍𝒂𝒔𝒔𝒐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~0.31∗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𝑠𝑝𝑟𝑖𝑛𝑔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9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𝑃𝑐𝑡𝐹𝑠𝑡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+0.04∗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𝐴𝑟𝑖𝑑𝑖𝑡𝑦𝑊𝑠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blipFill>
                <a:blip r:embed="rId8"/>
                <a:stretch>
                  <a:fillRect l="-98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/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900" b="1" dirty="0"/>
                  <a:t>robust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𝑠𝑒𝑑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~0.36∗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𝐺𝑃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𝑆𝑞𝑢𝑎𝑟𝑒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−0.15∗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𝑆𝑙𝑜𝑝𝑒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−0.04∗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0.13∗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𝐶h𝑙𝑜𝑟𝑜𝑝h𝑦𝑙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90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sz="900" dirty="0"/>
                  <a:t>                           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0.001∗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𝑃𝑐𝑡𝐹𝑠𝑡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𝐴𝑟𝑖𝑑𝑖𝑡𝑦𝑊𝑠</m:t>
                    </m:r>
                  </m:oMath>
                </a14:m>
                <a:endParaRPr lang="en-US" sz="9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blipFill>
                <a:blip r:embed="rId9"/>
                <a:stretch>
                  <a:fillRect l="-1667" t="-127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/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𝑴𝑳𝑹</m:t>
                      </m:r>
                      <m:d>
                        <m:d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𝒇𝒐𝒓𝒘𝒂𝒓𝒅</m:t>
                          </m:r>
                        </m:e>
                      </m:d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blipFill>
                <a:blip r:embed="rId10"/>
                <a:stretch>
                  <a:fillRect l="-866"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/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𝒓𝒐𝒃𝒖𝒔𝒕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blipFill>
                <a:blip r:embed="rId11"/>
                <a:stretch>
                  <a:fillRect l="-74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87947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Props1.xml><?xml version="1.0" encoding="utf-8"?>
<ds:datastoreItem xmlns:ds="http://schemas.openxmlformats.org/officeDocument/2006/customXml" ds:itemID="{110462FA-FB8C-465D-BCB1-8F6EB7B35A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ee9089-7957-46ee-8df9-39c3021018d2"/>
    <ds:schemaRef ds:uri="ce73af52-66eb-4acb-bf65-e98fd178d1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D0DC42-7D5A-49A6-9982-B4E70F7C288D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26ee9089-7957-46ee-8df9-39c3021018d2"/>
    <ds:schemaRef ds:uri="http://schemas.microsoft.com/office/2006/documentManagement/types"/>
    <ds:schemaRef ds:uri="ce73af52-66eb-4acb-bf65-e98fd178d1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350297</TotalTime>
  <Words>522</Words>
  <Application>Microsoft Office PowerPoint</Application>
  <PresentationFormat>On-screen Show (4:3)</PresentationFormat>
  <Paragraphs>78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Histogram (original vs log)</vt:lpstr>
      <vt:lpstr>Histogram (original vs log)</vt:lpstr>
      <vt:lpstr>Lasso regression</vt:lpstr>
      <vt:lpstr>MLR forward/backward selection</vt:lpstr>
      <vt:lpstr>Robust regression (M-estimation)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884</cp:revision>
  <cp:lastPrinted>2014-09-04T16:56:26Z</cp:lastPrinted>
  <dcterms:created xsi:type="dcterms:W3CDTF">2012-03-12T16:25:27Z</dcterms:created>
  <dcterms:modified xsi:type="dcterms:W3CDTF">2023-11-28T17:20:38Z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